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62" r:id="rId3"/>
    <p:sldId id="270" r:id="rId4"/>
    <p:sldId id="257" r:id="rId5"/>
    <p:sldId id="259" r:id="rId6"/>
    <p:sldId id="263" r:id="rId7"/>
    <p:sldId id="275" r:id="rId8"/>
    <p:sldId id="265" r:id="rId9"/>
    <p:sldId id="264" r:id="rId10"/>
    <p:sldId id="271" r:id="rId11"/>
    <p:sldId id="274" r:id="rId1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264" y="2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655F8C-23A4-42B7-BAFD-7E9B33D32537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00A3DD-AD23-41B2-A7B6-7F65AF1937F7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00A3DD-AD23-41B2-A7B6-7F65AF1937F7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00A3DD-AD23-41B2-A7B6-7F65AF1937F7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8A79F-4808-4062-8D2B-88D1B2EFBB92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50161-76FC-478E-9A37-D32E7834D49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8A79F-4808-4062-8D2B-88D1B2EFBB92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50161-76FC-478E-9A37-D32E7834D49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8A79F-4808-4062-8D2B-88D1B2EFBB92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50161-76FC-478E-9A37-D32E7834D49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8A79F-4808-4062-8D2B-88D1B2EFBB92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50161-76FC-478E-9A37-D32E7834D49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8A79F-4808-4062-8D2B-88D1B2EFBB92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50161-76FC-478E-9A37-D32E7834D49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8A79F-4808-4062-8D2B-88D1B2EFBB92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50161-76FC-478E-9A37-D32E7834D49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8A79F-4808-4062-8D2B-88D1B2EFBB92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50161-76FC-478E-9A37-D32E7834D49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8A79F-4808-4062-8D2B-88D1B2EFBB92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50161-76FC-478E-9A37-D32E7834D49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8A79F-4808-4062-8D2B-88D1B2EFBB92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50161-76FC-478E-9A37-D32E7834D49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8A79F-4808-4062-8D2B-88D1B2EFBB92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50161-76FC-478E-9A37-D32E7834D49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8A79F-4808-4062-8D2B-88D1B2EFBB92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50161-76FC-478E-9A37-D32E7834D49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28A79F-4808-4062-8D2B-88D1B2EFBB92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A50161-76FC-478E-9A37-D32E7834D494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323528" y="2780928"/>
            <a:ext cx="8460432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Název školy: Střední zdravotnická škola a vyšší odborná škola zdravotnická Karlovy Vary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Číslo projektu: CZ.1.07/1.5.00/34.0953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Vzdělávací materiál: </a:t>
            </a: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Věda a technika</a:t>
            </a:r>
            <a:endParaRPr lang="en-GB" sz="1600" i="1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Šablona III/2 Inovace a zkvalitnění výuky prostřednictvím ICT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Název materiálu: </a:t>
            </a: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VY_32_INOVACE_ANJ.2.08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Datum tvorby: 8.3.2014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Vyučovací předmět, ročník, obor: </a:t>
            </a: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ANJ</a:t>
            </a: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, 2. ročník, všechny obory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Autor: Mgr. Ilona Kopšová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Anotace: DUM využívá ICT při výuce, motivuje a aktivuje žáky. Inovuje a zkvalitňuje výuku 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  anglického jazyka. Rozšiřuje schopnost mluvit o vědě a moderní technice a jejich využití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  v každodenním životě.</a:t>
            </a:r>
          </a:p>
        </p:txBody>
      </p:sp>
      <p:pic>
        <p:nvPicPr>
          <p:cNvPr id="3" name="Obrázek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476672"/>
            <a:ext cx="7776864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délník 5"/>
          <p:cNvSpPr/>
          <p:nvPr/>
        </p:nvSpPr>
        <p:spPr>
          <a:xfrm>
            <a:off x="1547664" y="332656"/>
            <a:ext cx="591104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GB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nanotechnology</a:t>
            </a:r>
            <a:endParaRPr lang="cs-CZ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611560" y="5085184"/>
            <a:ext cx="7923388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cs-CZ" sz="2800" dirty="0" smtClean="0"/>
              <a:t>„</a:t>
            </a:r>
            <a:r>
              <a:rPr lang="en-GB" sz="2800" dirty="0" smtClean="0"/>
              <a:t>an area of science which deals with developing</a:t>
            </a:r>
          </a:p>
          <a:p>
            <a:pPr algn="ctr"/>
            <a:r>
              <a:rPr lang="en-GB" sz="2800" dirty="0" smtClean="0"/>
              <a:t>and producing extremely small tools and machines</a:t>
            </a:r>
          </a:p>
          <a:p>
            <a:pPr algn="ctr"/>
            <a:r>
              <a:rPr lang="en-GB" sz="2800" dirty="0" smtClean="0"/>
              <a:t>by controlling the arrangement of individual atoms</a:t>
            </a:r>
            <a:r>
              <a:rPr lang="cs-CZ" sz="2800" dirty="0" smtClean="0"/>
              <a:t>“ </a:t>
            </a:r>
            <a:r>
              <a:rPr lang="cs-CZ" sz="2800" baseline="30000" dirty="0" smtClean="0"/>
              <a:t>1</a:t>
            </a:r>
            <a:endParaRPr lang="en-GB" sz="2800" baseline="30000" dirty="0"/>
          </a:p>
        </p:txBody>
      </p:sp>
      <p:sp>
        <p:nvSpPr>
          <p:cNvPr id="10" name="Obdélník 9"/>
          <p:cNvSpPr/>
          <p:nvPr/>
        </p:nvSpPr>
        <p:spPr>
          <a:xfrm>
            <a:off x="971600" y="1772816"/>
            <a:ext cx="6833024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48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What do you think about</a:t>
            </a:r>
          </a:p>
          <a:p>
            <a:pPr algn="ctr"/>
            <a:r>
              <a:rPr lang="en-GB" sz="4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quite new technology?</a:t>
            </a:r>
          </a:p>
          <a:p>
            <a:pPr algn="ctr"/>
            <a:r>
              <a:rPr lang="en-GB" sz="4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In which fields of our life</a:t>
            </a:r>
          </a:p>
          <a:p>
            <a:pPr algn="ctr"/>
            <a:r>
              <a:rPr lang="en-GB" sz="48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can it be useful?</a:t>
            </a:r>
            <a:endParaRPr lang="cs-CZ" sz="48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300"/>
                            </p:stCondLst>
                            <p:childTnLst>
                              <p:par>
                                <p:cTn id="16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683568" y="836712"/>
            <a:ext cx="770485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cs-CZ" sz="12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Zdroje a citace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cs-CZ" sz="1200" dirty="0" smtClean="0"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Autorem materiálu a všech jeho částí, není-li uvedeno jinak, je Mgr. Ilona Kopšová.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cs-CZ" sz="12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Nanotechnology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 smtClean="0"/>
              <a:t>[1]</a:t>
            </a:r>
            <a:r>
              <a:rPr lang="cs-CZ" sz="1200" dirty="0" smtClean="0"/>
              <a:t> </a:t>
            </a:r>
            <a:r>
              <a:rPr lang="en-US" sz="1200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Cambridge Advanced Learner´s Dictionary</a:t>
            </a:r>
            <a:r>
              <a:rPr lang="en-US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. Cambridge: Cambridge University Press, 2005, ISBN 0-521-60499-0. </a:t>
            </a:r>
            <a:endParaRPr lang="cs-CZ" sz="12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cs-CZ" sz="12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cs-CZ" sz="12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sz="12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Použitá literatura: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cs-CZ" sz="1200" b="1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BETÁKOVÁ, Lucie, PhDr., MA, PhD. </a:t>
            </a:r>
            <a:r>
              <a:rPr lang="cs-CZ" sz="1200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Angličtina učitele angličtiny</a:t>
            </a:r>
            <a:r>
              <a:rPr lang="cs-CZ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. Plzeň: </a:t>
            </a:r>
            <a:r>
              <a:rPr lang="cs-CZ" sz="1200" dirty="0" err="1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Fraus</a:t>
            </a:r>
            <a:r>
              <a:rPr lang="cs-CZ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, 2006, ISBN 80-7238-550-X. </a:t>
            </a:r>
            <a:endParaRPr lang="cs-CZ" sz="12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Cambridge Advanced Learner´s Dictionary</a:t>
            </a:r>
            <a:r>
              <a:rPr lang="en-US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. Cambridge: Cambridge University Press, 2005, ISBN 0-521-60499-0. </a:t>
            </a:r>
            <a:endParaRPr lang="cs-CZ" sz="12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HARMER, Jeremy. </a:t>
            </a:r>
            <a:r>
              <a:rPr lang="en-US" sz="1200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Teacher Knowledge</a:t>
            </a:r>
            <a:r>
              <a:rPr lang="en-US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. Edinburgh: Pearson</a:t>
            </a:r>
            <a:r>
              <a:rPr lang="cs-CZ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ELT</a:t>
            </a:r>
            <a:r>
              <a:rPr lang="en-US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, 2012, ISBN 978-1-4082-6804-9. </a:t>
            </a:r>
            <a:endParaRPr lang="cs-CZ" sz="12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sz="1200" dirty="0" smtClean="0"/>
              <a:t>SZLACHTA, Emma. </a:t>
            </a:r>
            <a:r>
              <a:rPr lang="cs-CZ" sz="1200" i="1" dirty="0" err="1" smtClean="0"/>
              <a:t>Choices</a:t>
            </a:r>
            <a:r>
              <a:rPr lang="cs-CZ" sz="1200" i="1" dirty="0" smtClean="0"/>
              <a:t> - </a:t>
            </a:r>
            <a:r>
              <a:rPr lang="cs-CZ" sz="1200" i="1" dirty="0" err="1" smtClean="0"/>
              <a:t>Intermediate</a:t>
            </a:r>
            <a:r>
              <a:rPr lang="cs-CZ" sz="1200" dirty="0" smtClean="0"/>
              <a:t>. Edinburgh: </a:t>
            </a:r>
            <a:r>
              <a:rPr lang="cs-CZ" sz="1200" dirty="0" err="1" smtClean="0"/>
              <a:t>Pearson</a:t>
            </a:r>
            <a:r>
              <a:rPr lang="cs-CZ" sz="1200" dirty="0" smtClean="0"/>
              <a:t> ELT, 2012, ISBN 978-1-4082-9617-2.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FOLEY, Mark; HALL, Diane. </a:t>
            </a:r>
            <a:r>
              <a:rPr lang="en-GB" sz="1200" i="1" dirty="0" err="1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MyGrammarLab</a:t>
            </a:r>
            <a:r>
              <a:rPr lang="en-GB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. Edinburgh: Pearson ELT, 2012, ISBN 9781408299159.</a:t>
            </a:r>
            <a:endParaRPr lang="cs-CZ" sz="12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683568" y="3933056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sz="1200" b="1" dirty="0" smtClean="0">
                <a:latin typeface="Calibri" pitchFamily="34" charset="0"/>
                <a:cs typeface="Times New Roman" pitchFamily="18" charset="0"/>
              </a:rPr>
              <a:t>Obrázky a fotografie: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sz="1200" dirty="0" smtClean="0">
                <a:latin typeface="Calibri" pitchFamily="34" charset="0"/>
                <a:cs typeface="Times New Roman" pitchFamily="18" charset="0"/>
              </a:rPr>
              <a:t>1- 12– zdroj: klipart sady Microsoft Office 2007 </a:t>
            </a:r>
            <a:r>
              <a:rPr lang="en-GB" sz="1200" dirty="0" smtClean="0">
                <a:latin typeface="Calibri" pitchFamily="34" charset="0"/>
                <a:cs typeface="Times New Roman" pitchFamily="18" charset="0"/>
              </a:rPr>
              <a:t>[ONLINE]</a:t>
            </a:r>
            <a:endParaRPr lang="en-GB" sz="12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611560" y="692696"/>
            <a:ext cx="81303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cs-CZ" sz="5400" b="1" cap="none" spc="0" dirty="0" smtClean="0">
                <a:ln/>
                <a:solidFill>
                  <a:schemeClr val="accent3"/>
                </a:solidFill>
                <a:effectLst/>
              </a:rPr>
              <a:t>SCIENCE AND TECHNOLOGY</a:t>
            </a:r>
            <a:endParaRPr lang="cs-CZ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grpSp>
        <p:nvGrpSpPr>
          <p:cNvPr id="16" name="Skupina 15"/>
          <p:cNvGrpSpPr/>
          <p:nvPr/>
        </p:nvGrpSpPr>
        <p:grpSpPr>
          <a:xfrm>
            <a:off x="330143" y="2032563"/>
            <a:ext cx="4968552" cy="3108105"/>
            <a:chOff x="330143" y="2032563"/>
            <a:chExt cx="4968552" cy="3108105"/>
          </a:xfrm>
        </p:grpSpPr>
        <p:pic>
          <p:nvPicPr>
            <p:cNvPr id="6151" name="Picture 7" descr="C:\Users\Ilona\AppData\Local\Microsoft\Windows\Temporary Internet Files\Content.IE5\WXYIKB1O\MP900449113[1]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rot="21067878">
              <a:off x="330143" y="2032563"/>
              <a:ext cx="4968552" cy="3108105"/>
            </a:xfrm>
            <a:prstGeom prst="rect">
              <a:avLst/>
            </a:prstGeom>
            <a:noFill/>
          </p:spPr>
        </p:pic>
        <p:sp>
          <p:nvSpPr>
            <p:cNvPr id="14" name="TextovéPole 13"/>
            <p:cNvSpPr txBox="1"/>
            <p:nvPr/>
          </p:nvSpPr>
          <p:spPr>
            <a:xfrm>
              <a:off x="4572000" y="2132856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1</a:t>
              </a:r>
            </a:p>
          </p:txBody>
        </p:sp>
      </p:grpSp>
      <p:grpSp>
        <p:nvGrpSpPr>
          <p:cNvPr id="18" name="Skupina 17"/>
          <p:cNvGrpSpPr/>
          <p:nvPr/>
        </p:nvGrpSpPr>
        <p:grpSpPr>
          <a:xfrm>
            <a:off x="4518140" y="3009927"/>
            <a:ext cx="4171970" cy="2967439"/>
            <a:chOff x="4518140" y="3009927"/>
            <a:chExt cx="4171970" cy="2967439"/>
          </a:xfrm>
        </p:grpSpPr>
        <p:sp>
          <p:nvSpPr>
            <p:cNvPr id="15" name="TextovéPole 14"/>
            <p:cNvSpPr txBox="1"/>
            <p:nvPr/>
          </p:nvSpPr>
          <p:spPr>
            <a:xfrm>
              <a:off x="8316416" y="4293096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2</a:t>
              </a:r>
              <a:endParaRPr lang="en-GB" dirty="0"/>
            </a:p>
          </p:txBody>
        </p:sp>
        <p:pic>
          <p:nvPicPr>
            <p:cNvPr id="6154" name="Picture 10" descr="C:\Users\Ilona\AppData\Local\Microsoft\Windows\Temporary Internet Files\Content.IE5\OCH93P8O\MP900404910[1]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rot="1938934">
              <a:off x="4518140" y="3009927"/>
              <a:ext cx="4154415" cy="2967439"/>
            </a:xfrm>
            <a:prstGeom prst="rect">
              <a:avLst/>
            </a:prstGeom>
            <a:noFill/>
          </p:spPr>
        </p:pic>
        <p:sp>
          <p:nvSpPr>
            <p:cNvPr id="17" name="TextovéPole 16"/>
            <p:cNvSpPr txBox="1"/>
            <p:nvPr/>
          </p:nvSpPr>
          <p:spPr>
            <a:xfrm>
              <a:off x="8388424" y="4293096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2</a:t>
              </a:r>
              <a:endParaRPr lang="en-GB" dirty="0"/>
            </a:p>
          </p:txBody>
        </p:sp>
      </p:grpSp>
      <p:sp>
        <p:nvSpPr>
          <p:cNvPr id="12" name="Obdélník 11"/>
          <p:cNvSpPr/>
          <p:nvPr/>
        </p:nvSpPr>
        <p:spPr>
          <a:xfrm>
            <a:off x="395536" y="4797152"/>
            <a:ext cx="837101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Think about technologies</a:t>
            </a:r>
          </a:p>
          <a:p>
            <a:pPr algn="ctr"/>
            <a:r>
              <a:rPr lang="en-GB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you use in your life</a:t>
            </a:r>
            <a:endParaRPr lang="cs-CZ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611560" y="0"/>
            <a:ext cx="8056244" cy="1938992"/>
          </a:xfrm>
          <a:prstGeom prst="rect">
            <a:avLst/>
          </a:prstGeom>
          <a:noFill/>
          <a:scene3d>
            <a:camera prst="perspectiveRelaxed"/>
            <a:lightRig rig="soft" dir="tl">
              <a:rot lat="0" lon="0" rev="0"/>
            </a:lightRig>
          </a:scene3d>
          <a:sp3d>
            <a:bevelT w="101600" prst="riblet"/>
          </a:sp3d>
        </p:spPr>
        <p:txBody>
          <a:bodyPr wrap="square" lIns="91440" tIns="45720" rIns="91440" bIns="45720">
            <a:spAutoFit/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GB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What, i</a:t>
            </a:r>
            <a:r>
              <a:rPr lang="en-GB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n your opinion, are </a:t>
            </a:r>
          </a:p>
          <a:p>
            <a:pPr algn="ctr"/>
            <a:r>
              <a:rPr lang="en-GB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the most </a:t>
            </a:r>
          </a:p>
          <a:p>
            <a:pPr algn="ctr"/>
            <a:r>
              <a:rPr lang="en-GB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useful inventions? </a:t>
            </a:r>
            <a:endParaRPr lang="cs-CZ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1115616" y="2636912"/>
            <a:ext cx="7021538" cy="4031873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n-GB" sz="3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television</a:t>
            </a:r>
          </a:p>
          <a:p>
            <a:r>
              <a:rPr lang="en-GB" sz="3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the internet</a:t>
            </a:r>
          </a:p>
          <a:p>
            <a:r>
              <a:rPr lang="en-GB" sz="32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nanotechnology</a:t>
            </a:r>
          </a:p>
          <a:p>
            <a:r>
              <a:rPr lang="en-GB" sz="32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genetically modified food</a:t>
            </a:r>
          </a:p>
          <a:p>
            <a:r>
              <a:rPr lang="en-GB" sz="32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means of transport</a:t>
            </a:r>
          </a:p>
          <a:p>
            <a:r>
              <a:rPr lang="en-GB" sz="3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mobile phone</a:t>
            </a:r>
          </a:p>
          <a:p>
            <a:r>
              <a:rPr lang="en-GB" sz="3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GPS – Global Positioning System</a:t>
            </a:r>
          </a:p>
          <a:p>
            <a:r>
              <a:rPr lang="en-GB" sz="3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environmentally friendly product</a:t>
            </a:r>
          </a:p>
        </p:txBody>
      </p:sp>
      <p:sp>
        <p:nvSpPr>
          <p:cNvPr id="4" name="Obdélník 3"/>
          <p:cNvSpPr/>
          <p:nvPr/>
        </p:nvSpPr>
        <p:spPr>
          <a:xfrm>
            <a:off x="1691680" y="1700808"/>
            <a:ext cx="5757988" cy="707886"/>
          </a:xfrm>
          <a:prstGeom prst="rect">
            <a:avLst/>
          </a:prstGeom>
          <a:solidFill>
            <a:srgbClr val="00B0F0"/>
          </a:solidFill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GB" sz="4000" b="1" cap="none" spc="50" dirty="0" smtClean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There are some examples</a:t>
            </a:r>
            <a:endParaRPr lang="cs-CZ" sz="4000" b="1" cap="none" spc="50" dirty="0">
              <a:ln w="11430"/>
              <a:solidFill>
                <a:schemeClr val="bg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950"/>
                            </p:stCondLst>
                            <p:childTnLst>
                              <p:par>
                                <p:cTn id="19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Skupina 10"/>
          <p:cNvGrpSpPr/>
          <p:nvPr/>
        </p:nvGrpSpPr>
        <p:grpSpPr>
          <a:xfrm>
            <a:off x="1907704" y="548680"/>
            <a:ext cx="5040138" cy="3358779"/>
            <a:chOff x="1979712" y="1916832"/>
            <a:chExt cx="5040138" cy="3358779"/>
          </a:xfrm>
        </p:grpSpPr>
        <p:pic>
          <p:nvPicPr>
            <p:cNvPr id="8" name="Picture 9" descr="C:\Users\Ilona\AppData\Local\Microsoft\Windows\Temporary Internet Files\Content.IE5\6K52ST3G\MP900431033[1]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979712" y="1916832"/>
              <a:ext cx="5040138" cy="3358779"/>
            </a:xfrm>
            <a:prstGeom prst="rect">
              <a:avLst/>
            </a:prstGeom>
            <a:noFill/>
          </p:spPr>
        </p:pic>
        <p:sp>
          <p:nvSpPr>
            <p:cNvPr id="10" name="TextovéPole 9"/>
            <p:cNvSpPr txBox="1"/>
            <p:nvPr/>
          </p:nvSpPr>
          <p:spPr>
            <a:xfrm>
              <a:off x="6588224" y="1988840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3</a:t>
              </a:r>
              <a:endParaRPr lang="en-GB" dirty="0"/>
            </a:p>
          </p:txBody>
        </p:sp>
      </p:grpSp>
      <p:sp>
        <p:nvSpPr>
          <p:cNvPr id="18" name="Obdélník 17"/>
          <p:cNvSpPr/>
          <p:nvPr/>
        </p:nvSpPr>
        <p:spPr>
          <a:xfrm>
            <a:off x="395536" y="4293096"/>
            <a:ext cx="835292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How useful are the modern</a:t>
            </a:r>
          </a:p>
          <a:p>
            <a:pPr algn="ctr"/>
            <a:r>
              <a:rPr lang="en-GB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technologies for us? </a:t>
            </a:r>
            <a:endParaRPr lang="cs-CZ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Skupina 8"/>
          <p:cNvGrpSpPr/>
          <p:nvPr/>
        </p:nvGrpSpPr>
        <p:grpSpPr>
          <a:xfrm rot="20485360">
            <a:off x="368639" y="1756426"/>
            <a:ext cx="3240360" cy="2033024"/>
            <a:chOff x="683568" y="692696"/>
            <a:chExt cx="3657600" cy="2609088"/>
          </a:xfrm>
        </p:grpSpPr>
        <p:pic>
          <p:nvPicPr>
            <p:cNvPr id="3075" name="Picture 3" descr="C:\Users\Ilona\AppData\Local\Microsoft\Windows\Temporary Internet Files\Content.IE5\6K52ST3G\MP900390092[1]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83568" y="692696"/>
              <a:ext cx="3657600" cy="2609088"/>
            </a:xfrm>
            <a:prstGeom prst="rect">
              <a:avLst/>
            </a:prstGeom>
            <a:noFill/>
          </p:spPr>
        </p:pic>
        <p:sp>
          <p:nvSpPr>
            <p:cNvPr id="8" name="TextovéPole 7"/>
            <p:cNvSpPr txBox="1"/>
            <p:nvPr/>
          </p:nvSpPr>
          <p:spPr>
            <a:xfrm>
              <a:off x="755576" y="2852936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4</a:t>
              </a:r>
              <a:endParaRPr lang="en-GB" dirty="0"/>
            </a:p>
          </p:txBody>
        </p:sp>
      </p:grpSp>
      <p:grpSp>
        <p:nvGrpSpPr>
          <p:cNvPr id="11" name="Skupina 10"/>
          <p:cNvGrpSpPr/>
          <p:nvPr/>
        </p:nvGrpSpPr>
        <p:grpSpPr>
          <a:xfrm>
            <a:off x="5508104" y="1556792"/>
            <a:ext cx="3041830" cy="2433464"/>
            <a:chOff x="4932040" y="548680"/>
            <a:chExt cx="3041830" cy="2433464"/>
          </a:xfrm>
        </p:grpSpPr>
        <p:pic>
          <p:nvPicPr>
            <p:cNvPr id="3074" name="Picture 2" descr="C:\Users\Ilona\AppData\Local\Microsoft\Windows\Temporary Internet Files\Content.IE5\OCH93P8O\MP900442278[1]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932040" y="548680"/>
              <a:ext cx="3041830" cy="2433464"/>
            </a:xfrm>
            <a:prstGeom prst="rect">
              <a:avLst/>
            </a:prstGeom>
            <a:noFill/>
          </p:spPr>
        </p:pic>
        <p:sp>
          <p:nvSpPr>
            <p:cNvPr id="10" name="TextovéPole 9"/>
            <p:cNvSpPr txBox="1"/>
            <p:nvPr/>
          </p:nvSpPr>
          <p:spPr>
            <a:xfrm>
              <a:off x="5004048" y="764704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5</a:t>
              </a:r>
              <a:endParaRPr lang="en-GB" dirty="0"/>
            </a:p>
          </p:txBody>
        </p:sp>
      </p:grpSp>
      <p:grpSp>
        <p:nvGrpSpPr>
          <p:cNvPr id="13" name="Skupina 12"/>
          <p:cNvGrpSpPr/>
          <p:nvPr/>
        </p:nvGrpSpPr>
        <p:grpSpPr>
          <a:xfrm rot="952988">
            <a:off x="5842036" y="4283368"/>
            <a:ext cx="2808312" cy="1779651"/>
            <a:chOff x="683568" y="3933056"/>
            <a:chExt cx="3312368" cy="2283707"/>
          </a:xfrm>
        </p:grpSpPr>
        <p:pic>
          <p:nvPicPr>
            <p:cNvPr id="5" name="Picture 2" descr="C:\Users\Ilona\AppData\Local\Microsoft\Windows\Temporary Internet Files\Content.IE5\6K52ST3G\MP900448284[1]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83568" y="3933056"/>
              <a:ext cx="3312368" cy="2283707"/>
            </a:xfrm>
            <a:prstGeom prst="rect">
              <a:avLst/>
            </a:prstGeom>
            <a:noFill/>
          </p:spPr>
        </p:pic>
        <p:sp>
          <p:nvSpPr>
            <p:cNvPr id="12" name="TextovéPole 11"/>
            <p:cNvSpPr txBox="1"/>
            <p:nvPr/>
          </p:nvSpPr>
          <p:spPr>
            <a:xfrm>
              <a:off x="827584" y="5661248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6</a:t>
              </a:r>
              <a:endParaRPr lang="en-GB" dirty="0"/>
            </a:p>
          </p:txBody>
        </p:sp>
      </p:grpSp>
      <p:grpSp>
        <p:nvGrpSpPr>
          <p:cNvPr id="15" name="Skupina 14"/>
          <p:cNvGrpSpPr/>
          <p:nvPr/>
        </p:nvGrpSpPr>
        <p:grpSpPr>
          <a:xfrm rot="650686">
            <a:off x="1534784" y="3267672"/>
            <a:ext cx="3506957" cy="2753544"/>
            <a:chOff x="5220072" y="3717032"/>
            <a:chExt cx="3506957" cy="2753544"/>
          </a:xfrm>
        </p:grpSpPr>
        <p:pic>
          <p:nvPicPr>
            <p:cNvPr id="3076" name="Picture 4" descr="C:\Users\Ilona\AppData\Local\Microsoft\Windows\Temporary Internet Files\Content.IE5\I3AFN4EQ\MP900442441[1]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220072" y="3717032"/>
              <a:ext cx="3506957" cy="2753544"/>
            </a:xfrm>
            <a:prstGeom prst="rect">
              <a:avLst/>
            </a:prstGeom>
            <a:noFill/>
          </p:spPr>
        </p:pic>
        <p:sp>
          <p:nvSpPr>
            <p:cNvPr id="14" name="TextovéPole 13"/>
            <p:cNvSpPr txBox="1"/>
            <p:nvPr/>
          </p:nvSpPr>
          <p:spPr>
            <a:xfrm>
              <a:off x="8316416" y="3861048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7</a:t>
              </a:r>
              <a:endParaRPr lang="en-GB" dirty="0"/>
            </a:p>
          </p:txBody>
        </p:sp>
      </p:grpSp>
      <p:sp>
        <p:nvSpPr>
          <p:cNvPr id="19" name="Obdélník 18"/>
          <p:cNvSpPr/>
          <p:nvPr/>
        </p:nvSpPr>
        <p:spPr>
          <a:xfrm>
            <a:off x="323528" y="188640"/>
            <a:ext cx="828092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48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How has modern technology</a:t>
            </a:r>
          </a:p>
          <a:p>
            <a:pPr algn="ctr"/>
            <a:r>
              <a:rPr lang="en-GB" sz="48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changed our lives? </a:t>
            </a:r>
            <a:endParaRPr lang="cs-CZ" sz="48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20" name="Obdélník 19"/>
          <p:cNvSpPr/>
          <p:nvPr/>
        </p:nvSpPr>
        <p:spPr>
          <a:xfrm>
            <a:off x="0" y="6093296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2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What gadgets do you use every day? What are they?</a:t>
            </a:r>
            <a:endParaRPr lang="cs-CZ" sz="32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500"/>
                            </p:stCondLst>
                            <p:childTnLst>
                              <p:par>
                                <p:cTn id="13" presetID="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500"/>
                            </p:stCondLst>
                            <p:childTnLst>
                              <p:par>
                                <p:cTn id="1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0"/>
                            </p:stCondLst>
                            <p:childTnLst>
                              <p:par>
                                <p:cTn id="22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500"/>
                            </p:stCondLst>
                            <p:childTnLst>
                              <p:par>
                                <p:cTn id="26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Skupina 3"/>
          <p:cNvGrpSpPr/>
          <p:nvPr/>
        </p:nvGrpSpPr>
        <p:grpSpPr>
          <a:xfrm>
            <a:off x="1835696" y="1772816"/>
            <a:ext cx="6012329" cy="4006654"/>
            <a:chOff x="1835695" y="1484784"/>
            <a:chExt cx="6012329" cy="4006654"/>
          </a:xfrm>
        </p:grpSpPr>
        <p:pic>
          <p:nvPicPr>
            <p:cNvPr id="7171" name="Picture 3" descr="C:\Users\Ilona\AppData\Local\Microsoft\Windows\Temporary Internet Files\Content.IE5\6K52ST3G\MP900422593[1]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835695" y="1484784"/>
              <a:ext cx="6012329" cy="4006654"/>
            </a:xfrm>
            <a:prstGeom prst="rect">
              <a:avLst/>
            </a:prstGeom>
            <a:noFill/>
          </p:spPr>
        </p:pic>
        <p:sp>
          <p:nvSpPr>
            <p:cNvPr id="3" name="TextovéPole 2"/>
            <p:cNvSpPr txBox="1"/>
            <p:nvPr/>
          </p:nvSpPr>
          <p:spPr>
            <a:xfrm>
              <a:off x="7452320" y="1700808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8</a:t>
              </a:r>
              <a:endParaRPr lang="en-GB" dirty="0"/>
            </a:p>
          </p:txBody>
        </p:sp>
      </p:grpSp>
      <p:sp>
        <p:nvSpPr>
          <p:cNvPr id="5" name="Obdélník 4"/>
          <p:cNvSpPr/>
          <p:nvPr/>
        </p:nvSpPr>
        <p:spPr>
          <a:xfrm>
            <a:off x="226944" y="332656"/>
            <a:ext cx="891705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How much time do you spend </a:t>
            </a:r>
          </a:p>
          <a:p>
            <a:pPr algn="ctr"/>
            <a:r>
              <a:rPr lang="en-GB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on the internet per week?</a:t>
            </a:r>
            <a:endParaRPr lang="cs-CZ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Obdélník 5"/>
          <p:cNvSpPr/>
          <p:nvPr/>
        </p:nvSpPr>
        <p:spPr>
          <a:xfrm>
            <a:off x="1547664" y="4869160"/>
            <a:ext cx="653711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What social networks </a:t>
            </a:r>
          </a:p>
          <a:p>
            <a:pPr algn="ctr"/>
            <a:r>
              <a:rPr lang="en-GB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do you use?</a:t>
            </a:r>
            <a:endParaRPr lang="cs-CZ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899592" y="692696"/>
            <a:ext cx="7377341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What are the advantages</a:t>
            </a:r>
          </a:p>
          <a:p>
            <a:pPr algn="ctr"/>
            <a:r>
              <a:rPr lang="en-GB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and disadvantages </a:t>
            </a:r>
          </a:p>
          <a:p>
            <a:pPr algn="ctr"/>
            <a:r>
              <a:rPr lang="en-GB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of social networking?</a:t>
            </a:r>
            <a:endParaRPr lang="cs-CZ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971600" y="3861048"/>
            <a:ext cx="702654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GB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Are you addicted to </a:t>
            </a:r>
          </a:p>
          <a:p>
            <a:pPr algn="ctr"/>
            <a:r>
              <a:rPr lang="en-GB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social networking sites?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Skupina 6"/>
          <p:cNvGrpSpPr/>
          <p:nvPr/>
        </p:nvGrpSpPr>
        <p:grpSpPr>
          <a:xfrm>
            <a:off x="5148064" y="3645024"/>
            <a:ext cx="3744416" cy="2808312"/>
            <a:chOff x="4932040" y="3645024"/>
            <a:chExt cx="3744416" cy="2808312"/>
          </a:xfrm>
        </p:grpSpPr>
        <p:pic>
          <p:nvPicPr>
            <p:cNvPr id="9218" name="Picture 2" descr="C:\Users\Ilona\AppData\Local\Microsoft\Windows\Temporary Internet Files\Content.IE5\WXYIKB1O\dglxasset[2]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932040" y="3645024"/>
              <a:ext cx="3744416" cy="2808312"/>
            </a:xfrm>
            <a:prstGeom prst="rect">
              <a:avLst/>
            </a:prstGeom>
            <a:noFill/>
          </p:spPr>
        </p:pic>
        <p:sp>
          <p:nvSpPr>
            <p:cNvPr id="6" name="TextovéPole 5"/>
            <p:cNvSpPr txBox="1"/>
            <p:nvPr/>
          </p:nvSpPr>
          <p:spPr>
            <a:xfrm>
              <a:off x="5004048" y="6021288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10</a:t>
              </a:r>
              <a:endParaRPr lang="en-GB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" name="Skupina 4"/>
          <p:cNvGrpSpPr/>
          <p:nvPr/>
        </p:nvGrpSpPr>
        <p:grpSpPr>
          <a:xfrm>
            <a:off x="467544" y="476672"/>
            <a:ext cx="5508613" cy="3672408"/>
            <a:chOff x="467544" y="476672"/>
            <a:chExt cx="5508613" cy="3672408"/>
          </a:xfrm>
        </p:grpSpPr>
        <p:pic>
          <p:nvPicPr>
            <p:cNvPr id="9221" name="Picture 5" descr="C:\Users\Ilona\AppData\Local\Microsoft\Windows\Temporary Internet Files\Content.IE5\I3AFN4EQ\dglxasset[3]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67544" y="476672"/>
              <a:ext cx="5508613" cy="3672408"/>
            </a:xfrm>
            <a:prstGeom prst="rect">
              <a:avLst/>
            </a:prstGeom>
            <a:noFill/>
          </p:spPr>
        </p:pic>
        <p:sp>
          <p:nvSpPr>
            <p:cNvPr id="4" name="TextovéPole 3"/>
            <p:cNvSpPr txBox="1"/>
            <p:nvPr/>
          </p:nvSpPr>
          <p:spPr>
            <a:xfrm>
              <a:off x="611560" y="764704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9</a:t>
              </a:r>
              <a:endParaRPr lang="en-GB" dirty="0"/>
            </a:p>
          </p:txBody>
        </p:sp>
      </p:grpSp>
      <p:sp>
        <p:nvSpPr>
          <p:cNvPr id="8" name="Obdélník 7"/>
          <p:cNvSpPr/>
          <p:nvPr/>
        </p:nvSpPr>
        <p:spPr>
          <a:xfrm>
            <a:off x="467544" y="4221088"/>
            <a:ext cx="5074979" cy="21236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4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How can science </a:t>
            </a:r>
          </a:p>
          <a:p>
            <a:pPr algn="ctr"/>
            <a:r>
              <a:rPr lang="en-GB" sz="4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and technology help </a:t>
            </a:r>
          </a:p>
          <a:p>
            <a:pPr algn="ctr"/>
            <a:r>
              <a:rPr lang="en-GB" sz="4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in medicine?</a:t>
            </a:r>
            <a:endParaRPr lang="cs-CZ" sz="4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Skupina 4"/>
          <p:cNvGrpSpPr/>
          <p:nvPr/>
        </p:nvGrpSpPr>
        <p:grpSpPr>
          <a:xfrm>
            <a:off x="827584" y="1340768"/>
            <a:ext cx="4536504" cy="4536504"/>
            <a:chOff x="467544" y="476672"/>
            <a:chExt cx="4536504" cy="4536504"/>
          </a:xfrm>
        </p:grpSpPr>
        <p:pic>
          <p:nvPicPr>
            <p:cNvPr id="8201" name="Picture 9" descr="C:\Users\Ilona\AppData\Local\Microsoft\Windows\Temporary Internet Files\Content.IE5\OCH93P8O\dglxasset[3]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67544" y="476672"/>
              <a:ext cx="4536504" cy="4536504"/>
            </a:xfrm>
            <a:prstGeom prst="rect">
              <a:avLst/>
            </a:prstGeom>
            <a:noFill/>
          </p:spPr>
        </p:pic>
        <p:sp>
          <p:nvSpPr>
            <p:cNvPr id="4" name="TextovéPole 3"/>
            <p:cNvSpPr txBox="1"/>
            <p:nvPr/>
          </p:nvSpPr>
          <p:spPr>
            <a:xfrm>
              <a:off x="4499992" y="764704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11</a:t>
              </a:r>
              <a:endParaRPr lang="en-GB" dirty="0"/>
            </a:p>
          </p:txBody>
        </p:sp>
      </p:grpSp>
      <p:grpSp>
        <p:nvGrpSpPr>
          <p:cNvPr id="7" name="Skupina 6"/>
          <p:cNvGrpSpPr/>
          <p:nvPr/>
        </p:nvGrpSpPr>
        <p:grpSpPr>
          <a:xfrm rot="922447">
            <a:off x="5802259" y="1549179"/>
            <a:ext cx="2609088" cy="3657600"/>
            <a:chOff x="5580112" y="2636912"/>
            <a:chExt cx="2609088" cy="3657600"/>
          </a:xfrm>
        </p:grpSpPr>
        <p:pic>
          <p:nvPicPr>
            <p:cNvPr id="11" name="Picture 7" descr="C:\Users\Ilona\AppData\Local\Microsoft\Windows\Temporary Internet Files\Content.IE5\6K52ST3G\MP900387925[1]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580112" y="2636912"/>
              <a:ext cx="2609088" cy="3657600"/>
            </a:xfrm>
            <a:prstGeom prst="rect">
              <a:avLst/>
            </a:prstGeom>
            <a:noFill/>
          </p:spPr>
        </p:pic>
        <p:sp>
          <p:nvSpPr>
            <p:cNvPr id="6" name="TextovéPole 5"/>
            <p:cNvSpPr txBox="1"/>
            <p:nvPr/>
          </p:nvSpPr>
          <p:spPr>
            <a:xfrm>
              <a:off x="7740352" y="5877272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12</a:t>
              </a:r>
              <a:endParaRPr lang="en-GB" dirty="0">
                <a:solidFill>
                  <a:schemeClr val="bg1"/>
                </a:solidFill>
              </a:endParaRPr>
            </a:p>
          </p:txBody>
        </p:sp>
      </p:grpSp>
      <p:sp>
        <p:nvSpPr>
          <p:cNvPr id="8" name="Obdélník 7"/>
          <p:cNvSpPr/>
          <p:nvPr/>
        </p:nvSpPr>
        <p:spPr>
          <a:xfrm>
            <a:off x="179512" y="404664"/>
            <a:ext cx="8676456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GB" sz="32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and how can technology help you in everyday life?</a:t>
            </a:r>
            <a:endParaRPr lang="cs-CZ" sz="32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755576" y="5949280"/>
            <a:ext cx="79608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</a:pPr>
            <a:r>
              <a:rPr lang="en-GB" sz="28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What is the role of electronic devices nowadays?</a:t>
            </a:r>
            <a:endParaRPr lang="en-GB" sz="40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0"/>
                            </p:stCondLst>
                            <p:childTnLst>
                              <p:par>
                                <p:cTn id="12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755</TotalTime>
  <Words>453</Words>
  <Application>Microsoft Office PowerPoint</Application>
  <PresentationFormat>Předvádění na obrazovce (4:3)</PresentationFormat>
  <Paragraphs>85</Paragraphs>
  <Slides>11</Slides>
  <Notes>2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2" baseType="lpstr">
      <vt:lpstr>Motiv sady Office</vt:lpstr>
      <vt:lpstr>Snímek 1</vt:lpstr>
      <vt:lpstr>Snímek 2</vt:lpstr>
      <vt:lpstr>Snímek 3</vt:lpstr>
      <vt:lpstr>Snímek 4</vt:lpstr>
      <vt:lpstr>Snímek 5</vt:lpstr>
      <vt:lpstr>Snímek 6</vt:lpstr>
      <vt:lpstr>Snímek 7</vt:lpstr>
      <vt:lpstr>Snímek 8</vt:lpstr>
      <vt:lpstr>Snímek 9</vt:lpstr>
      <vt:lpstr>Snímek 10</vt:lpstr>
      <vt:lpstr>Snímek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Ilona</dc:creator>
  <cp:lastModifiedBy>Chalupna</cp:lastModifiedBy>
  <cp:revision>79</cp:revision>
  <dcterms:created xsi:type="dcterms:W3CDTF">2014-02-14T16:24:06Z</dcterms:created>
  <dcterms:modified xsi:type="dcterms:W3CDTF">2014-04-14T18:29:20Z</dcterms:modified>
</cp:coreProperties>
</file>